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53" r:id="rId2"/>
    <p:sldId id="435" r:id="rId3"/>
    <p:sldId id="618" r:id="rId4"/>
    <p:sldId id="603" r:id="rId5"/>
    <p:sldId id="611" r:id="rId6"/>
    <p:sldId id="608" r:id="rId7"/>
    <p:sldId id="609" r:id="rId8"/>
    <p:sldId id="607" r:id="rId9"/>
    <p:sldId id="606" r:id="rId10"/>
    <p:sldId id="604" r:id="rId11"/>
    <p:sldId id="301" r:id="rId12"/>
    <p:sldId id="602" r:id="rId13"/>
    <p:sldId id="297" r:id="rId14"/>
    <p:sldId id="600" r:id="rId15"/>
    <p:sldId id="619" r:id="rId16"/>
    <p:sldId id="612" r:id="rId17"/>
    <p:sldId id="613" r:id="rId18"/>
    <p:sldId id="614" r:id="rId19"/>
    <p:sldId id="615" r:id="rId20"/>
    <p:sldId id="623" r:id="rId21"/>
    <p:sldId id="624" r:id="rId22"/>
    <p:sldId id="625" r:id="rId23"/>
    <p:sldId id="266" r:id="rId24"/>
    <p:sldId id="3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/>
        </p14:section>
        <p14:section name="Untitled Section" id="{65304AF3-F6FB-A64D-8579-CD6398CDCBA4}">
          <p14:sldIdLst>
            <p14:sldId id="353"/>
            <p14:sldId id="435"/>
            <p14:sldId id="618"/>
            <p14:sldId id="603"/>
            <p14:sldId id="611"/>
            <p14:sldId id="608"/>
            <p14:sldId id="609"/>
            <p14:sldId id="607"/>
            <p14:sldId id="606"/>
            <p14:sldId id="604"/>
            <p14:sldId id="301"/>
            <p14:sldId id="602"/>
            <p14:sldId id="297"/>
            <p14:sldId id="600"/>
            <p14:sldId id="619"/>
            <p14:sldId id="612"/>
            <p14:sldId id="613"/>
            <p14:sldId id="614"/>
            <p14:sldId id="615"/>
            <p14:sldId id="623"/>
            <p14:sldId id="624"/>
            <p14:sldId id="625"/>
            <p14:sldId id="266"/>
            <p14:sldId id="396"/>
          </p14:sldIdLst>
        </p14:section>
        <p14:section name="Separators" id="{99DC8368-6B32-1B47-B54C-9EEA44B45631}">
          <p14:sldIdLst/>
        </p14:section>
        <p14:section name="Logos" id="{B8AAE57C-9EC8-CD4F-B4E7-EEFD4F668CDA}">
          <p14:sldIdLst/>
        </p14:section>
        <p14:section name="Icons" id="{36620C5A-4E75-AB4A-B698-B61501504C23}">
          <p14:sldIdLst/>
        </p14:section>
        <p14:section name="Illustration Library" id="{0BB94AD8-7693-F341-86E2-82E00262ABD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84CDF0"/>
    <a:srgbClr val="1496FF"/>
    <a:srgbClr val="008CDB"/>
    <a:srgbClr val="1A1A1A"/>
    <a:srgbClr val="474747"/>
    <a:srgbClr val="006BBA"/>
    <a:srgbClr val="72BE28"/>
    <a:srgbClr val="6F2DA8"/>
    <a:srgbClr val="73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D6496-ED98-D048-9012-853C6C91A32E}" v="1" dt="2018-08-02T13:28:27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1"/>
    <p:restoredTop sz="94708"/>
  </p:normalViewPr>
  <p:slideViewPr>
    <p:cSldViewPr snapToGrid="0">
      <p:cViewPr varScale="1">
        <p:scale>
          <a:sx n="88" d="100"/>
          <a:sy n="88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notesMaster" Target="notesMasters/notesMaster1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microsoft.com/office/2015/10/relationships/revisionInfo" Target="revisionInfo.xml" Id="rId33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viewProps" Target="viewProps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presProps" Target="presProp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tableStyles" Target="tableStyle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handoutMaster" Target="handoutMasters/handoutMaster1.xml" Id="rId27" /><Relationship Type="http://schemas.openxmlformats.org/officeDocument/2006/relationships/theme" Target="theme/theme1.xml" Id="rId30" /><Relationship Type="http://schemas.openxmlformats.org/officeDocument/2006/relationships/slide" Target="slides/slide7.xml" Id="rId8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started with Davis 2 years ago, the hype around natural language processing was just starting </a:t>
            </a:r>
          </a:p>
          <a:p>
            <a:r>
              <a:rPr lang="en-US" dirty="0"/>
              <a:t>We had two personas in mind</a:t>
            </a:r>
          </a:p>
          <a:p>
            <a:endParaRPr lang="en-US" dirty="0"/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teams get a virtual team member, that answers technical questions through a conversational interface and serves as starting point to drill deeper into problems if there are any.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Executives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a virtual assistant, that answers them high level questions about overall application health. 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the need to log in to the product, Davis blends right into their daily routines and all it takes is to ask Davis for a report.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mean with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now have custom interactions ... that means that you can add your own hooks to </a:t>
            </a:r>
            <a:r>
              <a:rPr lang="en-US" dirty="0" err="1"/>
              <a:t>davis</a:t>
            </a:r>
            <a:r>
              <a:rPr lang="en-US" dirty="0"/>
              <a:t>.</a:t>
            </a:r>
          </a:p>
          <a:p>
            <a:r>
              <a:rPr lang="en-US" dirty="0"/>
              <a:t>You can extend and annotate problem details, add new answers, add new actions and buttons.</a:t>
            </a:r>
          </a:p>
          <a:p>
            <a:endParaRPr lang="en-US" dirty="0"/>
          </a:p>
          <a:p>
            <a:r>
              <a:rPr lang="en-US" dirty="0"/>
              <a:t>With that it's possible to trigger very specific events LIKE REDEPLOYS OR ROLLBACKS directly via </a:t>
            </a:r>
            <a:r>
              <a:rPr lang="en-US" dirty="0" err="1"/>
              <a:t>davis</a:t>
            </a:r>
            <a:r>
              <a:rPr lang="en-US" dirty="0"/>
              <a:t>.</a:t>
            </a:r>
          </a:p>
          <a:p>
            <a:r>
              <a:rPr lang="en-US" dirty="0"/>
              <a:t>Again - also think of slack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 WE added an API - with this API you can create your own frontends or apps that use </a:t>
            </a:r>
            <a:r>
              <a:rPr lang="en-US" dirty="0" err="1"/>
              <a:t>davis</a:t>
            </a:r>
            <a:r>
              <a:rPr lang="en-US" dirty="0"/>
              <a:t> as backend.</a:t>
            </a:r>
          </a:p>
          <a:p>
            <a:r>
              <a:rPr lang="en-US" dirty="0"/>
              <a:t>Like some internal chat tool that we don't integrate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0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any one can go to </a:t>
            </a:r>
            <a:r>
              <a:rPr lang="en-US" dirty="0" err="1"/>
              <a:t>davis.dynatrace.com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6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also available as Alex app.</a:t>
            </a:r>
          </a:p>
          <a:p>
            <a:r>
              <a:rPr lang="en-US" dirty="0"/>
              <a:t>So you can install it to any Echo Device</a:t>
            </a:r>
          </a:p>
          <a:p>
            <a:r>
              <a:rPr lang="en-US" dirty="0"/>
              <a:t>You will automatically be sent to Dynatrace to link your account and you are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9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for Slack.</a:t>
            </a:r>
          </a:p>
          <a:p>
            <a:r>
              <a:rPr lang="en-US" dirty="0"/>
              <a:t>Simply install the slack to your organization, link accounts ...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our customers are saying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9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5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Alexa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FB418-E9A0-CB47-BF44-4152848DDC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7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6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2018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3930D-B126-4387-80D4-EB42EFD178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BA6857FD-5BD7-A744-BD92-24E0C37207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356" y="4383911"/>
            <a:ext cx="1761989" cy="1761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7A4F8-0942-F844-A493-7560139B5DD9}"/>
              </a:ext>
            </a:extLst>
          </p:cNvPr>
          <p:cNvGrpSpPr/>
          <p:nvPr userDrawn="1"/>
        </p:nvGrpSpPr>
        <p:grpSpPr>
          <a:xfrm flipH="1">
            <a:off x="7517938" y="4389120"/>
            <a:ext cx="4684223" cy="2468880"/>
            <a:chOff x="12600" y="5540040"/>
            <a:chExt cx="2055239" cy="1083240"/>
          </a:xfrm>
        </p:grpSpPr>
        <p:sp>
          <p:nvSpPr>
            <p:cNvPr id="24" name="Freeform: Shape 1">
              <a:extLst>
                <a:ext uri="{FF2B5EF4-FFF2-40B4-BE49-F238E27FC236}">
                  <a16:creationId xmlns:a16="http://schemas.microsoft.com/office/drawing/2014/main" id="{13379C8C-BF0A-A24F-967C-6B4745C848BE}"/>
                </a:ext>
              </a:extLst>
            </p:cNvPr>
            <p:cNvSpPr/>
            <p:nvPr userDrawn="1"/>
          </p:nvSpPr>
          <p:spPr>
            <a:xfrm>
              <a:off x="12600" y="5545440"/>
              <a:ext cx="633240" cy="55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0" h="1532">
                  <a:moveTo>
                    <a:pt x="214" y="1532"/>
                  </a:moveTo>
                  <a:cubicBezTo>
                    <a:pt x="140" y="1532"/>
                    <a:pt x="69" y="1522"/>
                    <a:pt x="0" y="1501"/>
                  </a:cubicBezTo>
                  <a:lnTo>
                    <a:pt x="0" y="210"/>
                  </a:lnTo>
                  <a:cubicBezTo>
                    <a:pt x="95" y="79"/>
                    <a:pt x="245" y="0"/>
                    <a:pt x="407" y="0"/>
                  </a:cubicBezTo>
                  <a:cubicBezTo>
                    <a:pt x="618" y="0"/>
                    <a:pt x="806" y="131"/>
                    <a:pt x="878" y="329"/>
                  </a:cubicBezTo>
                  <a:cubicBezTo>
                    <a:pt x="930" y="306"/>
                    <a:pt x="987" y="294"/>
                    <a:pt x="1046" y="294"/>
                  </a:cubicBezTo>
                  <a:cubicBezTo>
                    <a:pt x="1264" y="294"/>
                    <a:pt x="1447" y="469"/>
                    <a:pt x="1455" y="688"/>
                  </a:cubicBezTo>
                  <a:cubicBezTo>
                    <a:pt x="1641" y="761"/>
                    <a:pt x="1760" y="918"/>
                    <a:pt x="1760" y="1089"/>
                  </a:cubicBezTo>
                  <a:cubicBezTo>
                    <a:pt x="1760" y="1334"/>
                    <a:pt x="1521" y="1532"/>
                    <a:pt x="1225" y="1532"/>
                  </a:cubicBezTo>
                  <a:close/>
                </a:path>
              </a:pathLst>
            </a:custGeom>
            <a:solidFill>
              <a:srgbClr val="3536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">
              <a:extLst>
                <a:ext uri="{FF2B5EF4-FFF2-40B4-BE49-F238E27FC236}">
                  <a16:creationId xmlns:a16="http://schemas.microsoft.com/office/drawing/2014/main" id="{2C5FDBA7-1B90-EA4F-ADED-2FC5A6E12409}"/>
                </a:ext>
              </a:extLst>
            </p:cNvPr>
            <p:cNvSpPr/>
            <p:nvPr userDrawn="1"/>
          </p:nvSpPr>
          <p:spPr>
            <a:xfrm>
              <a:off x="12600" y="5540040"/>
              <a:ext cx="638640" cy="56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1562">
                  <a:moveTo>
                    <a:pt x="407" y="29"/>
                  </a:moveTo>
                  <a:cubicBezTo>
                    <a:pt x="623" y="29"/>
                    <a:pt x="806" y="171"/>
                    <a:pt x="869" y="365"/>
                  </a:cubicBezTo>
                  <a:cubicBezTo>
                    <a:pt x="922" y="339"/>
                    <a:pt x="981" y="324"/>
                    <a:pt x="1046" y="324"/>
                  </a:cubicBezTo>
                  <a:cubicBezTo>
                    <a:pt x="1261" y="324"/>
                    <a:pt x="1438" y="497"/>
                    <a:pt x="1441" y="713"/>
                  </a:cubicBezTo>
                  <a:cubicBezTo>
                    <a:pt x="1620" y="780"/>
                    <a:pt x="1744" y="931"/>
                    <a:pt x="1744" y="1104"/>
                  </a:cubicBezTo>
                  <a:cubicBezTo>
                    <a:pt x="1744" y="1342"/>
                    <a:pt x="1511" y="1533"/>
                    <a:pt x="1223" y="1533"/>
                  </a:cubicBezTo>
                  <a:cubicBezTo>
                    <a:pt x="1011" y="1533"/>
                    <a:pt x="442" y="1533"/>
                    <a:pt x="214" y="1533"/>
                  </a:cubicBezTo>
                  <a:cubicBezTo>
                    <a:pt x="139" y="1533"/>
                    <a:pt x="67" y="1521"/>
                    <a:pt x="0" y="1501"/>
                  </a:cubicBezTo>
                  <a:lnTo>
                    <a:pt x="0" y="250"/>
                  </a:lnTo>
                  <a:cubicBezTo>
                    <a:pt x="87" y="117"/>
                    <a:pt x="236" y="29"/>
                    <a:pt x="407" y="29"/>
                  </a:cubicBezTo>
                  <a:close/>
                  <a:moveTo>
                    <a:pt x="407" y="0"/>
                  </a:moveTo>
                  <a:cubicBezTo>
                    <a:pt x="246" y="0"/>
                    <a:pt x="98" y="74"/>
                    <a:pt x="0" y="199"/>
                  </a:cubicBezTo>
                  <a:lnTo>
                    <a:pt x="0" y="1531"/>
                  </a:lnTo>
                  <a:cubicBezTo>
                    <a:pt x="69" y="1551"/>
                    <a:pt x="142" y="1562"/>
                    <a:pt x="214" y="1562"/>
                  </a:cubicBezTo>
                  <a:lnTo>
                    <a:pt x="1225" y="1562"/>
                  </a:lnTo>
                  <a:cubicBezTo>
                    <a:pt x="1528" y="1562"/>
                    <a:pt x="1775" y="1356"/>
                    <a:pt x="1775" y="1104"/>
                  </a:cubicBezTo>
                  <a:cubicBezTo>
                    <a:pt x="1775" y="931"/>
                    <a:pt x="1655" y="770"/>
                    <a:pt x="1470" y="693"/>
                  </a:cubicBezTo>
                  <a:cubicBezTo>
                    <a:pt x="1464" y="588"/>
                    <a:pt x="1419" y="492"/>
                    <a:pt x="1345" y="417"/>
                  </a:cubicBezTo>
                  <a:cubicBezTo>
                    <a:pt x="1264" y="339"/>
                    <a:pt x="1159" y="295"/>
                    <a:pt x="1047" y="295"/>
                  </a:cubicBezTo>
                  <a:cubicBezTo>
                    <a:pt x="992" y="295"/>
                    <a:pt x="939" y="305"/>
                    <a:pt x="888" y="325"/>
                  </a:cubicBezTo>
                  <a:cubicBezTo>
                    <a:pt x="808" y="129"/>
                    <a:pt x="620" y="0"/>
                    <a:pt x="40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3">
              <a:extLst>
                <a:ext uri="{FF2B5EF4-FFF2-40B4-BE49-F238E27FC236}">
                  <a16:creationId xmlns:a16="http://schemas.microsoft.com/office/drawing/2014/main" id="{696E9376-49B9-8F4E-9182-6448B8183D09}"/>
                </a:ext>
              </a:extLst>
            </p:cNvPr>
            <p:cNvSpPr/>
            <p:nvPr userDrawn="1"/>
          </p:nvSpPr>
          <p:spPr>
            <a:xfrm>
              <a:off x="843119" y="6075000"/>
              <a:ext cx="1224720" cy="54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3" h="1524">
                  <a:moveTo>
                    <a:pt x="389" y="322"/>
                  </a:moveTo>
                  <a:cubicBezTo>
                    <a:pt x="567" y="145"/>
                    <a:pt x="872" y="69"/>
                    <a:pt x="1180" y="153"/>
                  </a:cubicBezTo>
                  <a:cubicBezTo>
                    <a:pt x="1222" y="165"/>
                    <a:pt x="1262" y="178"/>
                    <a:pt x="1301" y="194"/>
                  </a:cubicBezTo>
                  <a:cubicBezTo>
                    <a:pt x="1447" y="35"/>
                    <a:pt x="1673" y="-39"/>
                    <a:pt x="1896" y="21"/>
                  </a:cubicBezTo>
                  <a:cubicBezTo>
                    <a:pt x="2135" y="85"/>
                    <a:pt x="2300" y="286"/>
                    <a:pt x="2331" y="516"/>
                  </a:cubicBezTo>
                  <a:cubicBezTo>
                    <a:pt x="2424" y="459"/>
                    <a:pt x="2539" y="439"/>
                    <a:pt x="2653" y="470"/>
                  </a:cubicBezTo>
                  <a:cubicBezTo>
                    <a:pt x="2865" y="527"/>
                    <a:pt x="2993" y="739"/>
                    <a:pt x="2946" y="951"/>
                  </a:cubicBezTo>
                  <a:cubicBezTo>
                    <a:pt x="2996" y="945"/>
                    <a:pt x="3048" y="948"/>
                    <a:pt x="3101" y="963"/>
                  </a:cubicBezTo>
                  <a:cubicBezTo>
                    <a:pt x="3320" y="1022"/>
                    <a:pt x="3448" y="1247"/>
                    <a:pt x="3390" y="1466"/>
                  </a:cubicBezTo>
                  <a:cubicBezTo>
                    <a:pt x="3384" y="1486"/>
                    <a:pt x="3376" y="1505"/>
                    <a:pt x="3369" y="1524"/>
                  </a:cubicBezTo>
                  <a:lnTo>
                    <a:pt x="591" y="1524"/>
                  </a:lnTo>
                  <a:cubicBezTo>
                    <a:pt x="505" y="1444"/>
                    <a:pt x="465" y="1321"/>
                    <a:pt x="497" y="1200"/>
                  </a:cubicBezTo>
                  <a:cubicBezTo>
                    <a:pt x="497" y="1199"/>
                    <a:pt x="497" y="1199"/>
                    <a:pt x="499" y="1197"/>
                  </a:cubicBezTo>
                  <a:cubicBezTo>
                    <a:pt x="413" y="1127"/>
                    <a:pt x="346" y="1044"/>
                    <a:pt x="300" y="954"/>
                  </a:cubicBezTo>
                  <a:cubicBezTo>
                    <a:pt x="280" y="952"/>
                    <a:pt x="258" y="949"/>
                    <a:pt x="236" y="944"/>
                  </a:cubicBezTo>
                  <a:cubicBezTo>
                    <a:pt x="66" y="897"/>
                    <a:pt x="-35" y="722"/>
                    <a:pt x="12" y="551"/>
                  </a:cubicBezTo>
                  <a:cubicBezTo>
                    <a:pt x="55" y="385"/>
                    <a:pt x="223" y="284"/>
                    <a:pt x="389" y="322"/>
                  </a:cubicBezTo>
                  <a:close/>
                </a:path>
              </a:pathLst>
            </a:custGeom>
            <a:solidFill>
              <a:srgbClr val="24242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4">
              <a:extLst>
                <a:ext uri="{FF2B5EF4-FFF2-40B4-BE49-F238E27FC236}">
                  <a16:creationId xmlns:a16="http://schemas.microsoft.com/office/drawing/2014/main" id="{AFE388D5-3621-7E4F-95E8-6054CEBEFFE5}"/>
                </a:ext>
              </a:extLst>
            </p:cNvPr>
            <p:cNvSpPr/>
            <p:nvPr userDrawn="1"/>
          </p:nvSpPr>
          <p:spPr>
            <a:xfrm>
              <a:off x="843119" y="6075000"/>
              <a:ext cx="1224720" cy="54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3" h="1524">
                  <a:moveTo>
                    <a:pt x="389" y="322"/>
                  </a:moveTo>
                  <a:cubicBezTo>
                    <a:pt x="567" y="145"/>
                    <a:pt x="872" y="69"/>
                    <a:pt x="1180" y="153"/>
                  </a:cubicBezTo>
                  <a:cubicBezTo>
                    <a:pt x="1222" y="165"/>
                    <a:pt x="1262" y="178"/>
                    <a:pt x="1301" y="194"/>
                  </a:cubicBezTo>
                  <a:cubicBezTo>
                    <a:pt x="1447" y="35"/>
                    <a:pt x="1673" y="-39"/>
                    <a:pt x="1896" y="21"/>
                  </a:cubicBezTo>
                  <a:cubicBezTo>
                    <a:pt x="2135" y="85"/>
                    <a:pt x="2300" y="286"/>
                    <a:pt x="2331" y="516"/>
                  </a:cubicBezTo>
                  <a:cubicBezTo>
                    <a:pt x="2424" y="459"/>
                    <a:pt x="2539" y="439"/>
                    <a:pt x="2653" y="470"/>
                  </a:cubicBezTo>
                  <a:cubicBezTo>
                    <a:pt x="2865" y="527"/>
                    <a:pt x="2993" y="739"/>
                    <a:pt x="2946" y="951"/>
                  </a:cubicBezTo>
                  <a:cubicBezTo>
                    <a:pt x="2996" y="945"/>
                    <a:pt x="3048" y="948"/>
                    <a:pt x="3101" y="963"/>
                  </a:cubicBezTo>
                  <a:cubicBezTo>
                    <a:pt x="3320" y="1022"/>
                    <a:pt x="3448" y="1247"/>
                    <a:pt x="3390" y="1466"/>
                  </a:cubicBezTo>
                  <a:cubicBezTo>
                    <a:pt x="3384" y="1486"/>
                    <a:pt x="3376" y="1505"/>
                    <a:pt x="3369" y="1524"/>
                  </a:cubicBezTo>
                  <a:lnTo>
                    <a:pt x="591" y="1524"/>
                  </a:lnTo>
                  <a:cubicBezTo>
                    <a:pt x="505" y="1444"/>
                    <a:pt x="465" y="1321"/>
                    <a:pt x="497" y="1200"/>
                  </a:cubicBezTo>
                  <a:cubicBezTo>
                    <a:pt x="497" y="1199"/>
                    <a:pt x="497" y="1199"/>
                    <a:pt x="499" y="1197"/>
                  </a:cubicBezTo>
                  <a:cubicBezTo>
                    <a:pt x="413" y="1127"/>
                    <a:pt x="346" y="1044"/>
                    <a:pt x="300" y="954"/>
                  </a:cubicBezTo>
                  <a:cubicBezTo>
                    <a:pt x="280" y="952"/>
                    <a:pt x="258" y="949"/>
                    <a:pt x="236" y="944"/>
                  </a:cubicBezTo>
                  <a:cubicBezTo>
                    <a:pt x="66" y="897"/>
                    <a:pt x="-35" y="722"/>
                    <a:pt x="12" y="551"/>
                  </a:cubicBezTo>
                  <a:cubicBezTo>
                    <a:pt x="55" y="385"/>
                    <a:pt x="223" y="284"/>
                    <a:pt x="389" y="322"/>
                  </a:cubicBezTo>
                  <a:close/>
                </a:path>
              </a:pathLst>
            </a:custGeom>
            <a:noFill/>
            <a:ln w="10440" cap="flat">
              <a:solidFill>
                <a:srgbClr val="191919"/>
              </a:solidFill>
              <a:prstDash val="solid"/>
              <a:miter/>
            </a:ln>
          </p:spPr>
          <p:txBody>
            <a:bodyPr vert="horz" wrap="none" lIns="5040" tIns="5040" rIns="5040" bIns="504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5">
              <a:extLst>
                <a:ext uri="{FF2B5EF4-FFF2-40B4-BE49-F238E27FC236}">
                  <a16:creationId xmlns:a16="http://schemas.microsoft.com/office/drawing/2014/main" id="{6324830B-DF40-0443-87DC-FE7CED659FD5}"/>
                </a:ext>
              </a:extLst>
            </p:cNvPr>
            <p:cNvSpPr/>
            <p:nvPr userDrawn="1"/>
          </p:nvSpPr>
          <p:spPr>
            <a:xfrm>
              <a:off x="12600" y="5834160"/>
              <a:ext cx="1329840" cy="789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5" h="2193">
                  <a:moveTo>
                    <a:pt x="0" y="45"/>
                  </a:moveTo>
                  <a:cubicBezTo>
                    <a:pt x="115" y="16"/>
                    <a:pt x="237" y="0"/>
                    <a:pt x="365" y="0"/>
                  </a:cubicBezTo>
                  <a:cubicBezTo>
                    <a:pt x="734" y="0"/>
                    <a:pt x="1069" y="134"/>
                    <a:pt x="1223" y="341"/>
                  </a:cubicBezTo>
                  <a:cubicBezTo>
                    <a:pt x="1308" y="277"/>
                    <a:pt x="1470" y="232"/>
                    <a:pt x="1616" y="232"/>
                  </a:cubicBezTo>
                  <a:cubicBezTo>
                    <a:pt x="1665" y="232"/>
                    <a:pt x="1711" y="236"/>
                    <a:pt x="1753" y="246"/>
                  </a:cubicBezTo>
                  <a:cubicBezTo>
                    <a:pt x="2042" y="316"/>
                    <a:pt x="2150" y="453"/>
                    <a:pt x="2189" y="529"/>
                  </a:cubicBezTo>
                  <a:cubicBezTo>
                    <a:pt x="2209" y="569"/>
                    <a:pt x="2218" y="604"/>
                    <a:pt x="2218" y="627"/>
                  </a:cubicBezTo>
                  <a:cubicBezTo>
                    <a:pt x="2262" y="621"/>
                    <a:pt x="2308" y="615"/>
                    <a:pt x="2355" y="615"/>
                  </a:cubicBezTo>
                  <a:cubicBezTo>
                    <a:pt x="2368" y="615"/>
                    <a:pt x="2381" y="615"/>
                    <a:pt x="2393" y="617"/>
                  </a:cubicBezTo>
                  <a:cubicBezTo>
                    <a:pt x="2893" y="653"/>
                    <a:pt x="3084" y="933"/>
                    <a:pt x="3154" y="1096"/>
                  </a:cubicBezTo>
                  <a:cubicBezTo>
                    <a:pt x="3216" y="1239"/>
                    <a:pt x="3218" y="1366"/>
                    <a:pt x="3197" y="1419"/>
                  </a:cubicBezTo>
                  <a:cubicBezTo>
                    <a:pt x="3374" y="1481"/>
                    <a:pt x="3484" y="1599"/>
                    <a:pt x="3484" y="1729"/>
                  </a:cubicBezTo>
                  <a:cubicBezTo>
                    <a:pt x="3484" y="1779"/>
                    <a:pt x="3469" y="1826"/>
                    <a:pt x="3439" y="1869"/>
                  </a:cubicBezTo>
                  <a:cubicBezTo>
                    <a:pt x="3593" y="1909"/>
                    <a:pt x="3695" y="2005"/>
                    <a:pt x="3695" y="2111"/>
                  </a:cubicBezTo>
                  <a:cubicBezTo>
                    <a:pt x="3695" y="2139"/>
                    <a:pt x="3689" y="2167"/>
                    <a:pt x="3674" y="2193"/>
                  </a:cubicBezTo>
                  <a:lnTo>
                    <a:pt x="0" y="2193"/>
                  </a:lnTo>
                  <a:close/>
                </a:path>
              </a:pathLst>
            </a:custGeom>
            <a:solidFill>
              <a:srgbClr val="46474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6">
              <a:extLst>
                <a:ext uri="{FF2B5EF4-FFF2-40B4-BE49-F238E27FC236}">
                  <a16:creationId xmlns:a16="http://schemas.microsoft.com/office/drawing/2014/main" id="{A5C4505C-6E1E-0C40-9ACE-37C3F4A053CA}"/>
                </a:ext>
              </a:extLst>
            </p:cNvPr>
            <p:cNvSpPr/>
            <p:nvPr userDrawn="1"/>
          </p:nvSpPr>
          <p:spPr>
            <a:xfrm>
              <a:off x="12600" y="5829480"/>
              <a:ext cx="1335240" cy="79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206">
                  <a:moveTo>
                    <a:pt x="365" y="29"/>
                  </a:moveTo>
                  <a:cubicBezTo>
                    <a:pt x="748" y="29"/>
                    <a:pt x="1078" y="172"/>
                    <a:pt x="1222" y="377"/>
                  </a:cubicBezTo>
                  <a:cubicBezTo>
                    <a:pt x="1299" y="312"/>
                    <a:pt x="1464" y="261"/>
                    <a:pt x="1617" y="261"/>
                  </a:cubicBezTo>
                  <a:cubicBezTo>
                    <a:pt x="1664" y="261"/>
                    <a:pt x="1709" y="265"/>
                    <a:pt x="1750" y="275"/>
                  </a:cubicBezTo>
                  <a:cubicBezTo>
                    <a:pt x="2177" y="379"/>
                    <a:pt x="2214" y="633"/>
                    <a:pt x="2203" y="659"/>
                  </a:cubicBezTo>
                  <a:cubicBezTo>
                    <a:pt x="2253" y="652"/>
                    <a:pt x="2304" y="644"/>
                    <a:pt x="2357" y="644"/>
                  </a:cubicBezTo>
                  <a:cubicBezTo>
                    <a:pt x="2368" y="644"/>
                    <a:pt x="2381" y="644"/>
                    <a:pt x="2393" y="646"/>
                  </a:cubicBezTo>
                  <a:cubicBezTo>
                    <a:pt x="3176" y="703"/>
                    <a:pt x="3239" y="1368"/>
                    <a:pt x="3178" y="1442"/>
                  </a:cubicBezTo>
                  <a:cubicBezTo>
                    <a:pt x="3353" y="1499"/>
                    <a:pt x="3471" y="1612"/>
                    <a:pt x="3471" y="1744"/>
                  </a:cubicBezTo>
                  <a:cubicBezTo>
                    <a:pt x="3471" y="1798"/>
                    <a:pt x="3450" y="1849"/>
                    <a:pt x="3415" y="1894"/>
                  </a:cubicBezTo>
                  <a:cubicBezTo>
                    <a:pt x="3571" y="1927"/>
                    <a:pt x="3682" y="2019"/>
                    <a:pt x="3682" y="2127"/>
                  </a:cubicBezTo>
                  <a:cubicBezTo>
                    <a:pt x="3682" y="2155"/>
                    <a:pt x="3675" y="2181"/>
                    <a:pt x="3662" y="2206"/>
                  </a:cubicBezTo>
                  <a:lnTo>
                    <a:pt x="0" y="2206"/>
                  </a:lnTo>
                  <a:lnTo>
                    <a:pt x="0" y="74"/>
                  </a:lnTo>
                  <a:cubicBezTo>
                    <a:pt x="112" y="45"/>
                    <a:pt x="236" y="29"/>
                    <a:pt x="365" y="29"/>
                  </a:cubicBezTo>
                  <a:close/>
                  <a:moveTo>
                    <a:pt x="365" y="0"/>
                  </a:moveTo>
                  <a:cubicBezTo>
                    <a:pt x="238" y="0"/>
                    <a:pt x="115" y="15"/>
                    <a:pt x="0" y="44"/>
                  </a:cubicBezTo>
                  <a:lnTo>
                    <a:pt x="0" y="2206"/>
                  </a:lnTo>
                  <a:lnTo>
                    <a:pt x="3692" y="2206"/>
                  </a:lnTo>
                  <a:cubicBezTo>
                    <a:pt x="3704" y="2180"/>
                    <a:pt x="3710" y="2154"/>
                    <a:pt x="3710" y="2127"/>
                  </a:cubicBezTo>
                  <a:cubicBezTo>
                    <a:pt x="3710" y="2018"/>
                    <a:pt x="3612" y="1920"/>
                    <a:pt x="3462" y="1876"/>
                  </a:cubicBezTo>
                  <a:cubicBezTo>
                    <a:pt x="3487" y="1834"/>
                    <a:pt x="3500" y="1790"/>
                    <a:pt x="3500" y="1745"/>
                  </a:cubicBezTo>
                  <a:cubicBezTo>
                    <a:pt x="3500" y="1612"/>
                    <a:pt x="3392" y="1493"/>
                    <a:pt x="3217" y="1426"/>
                  </a:cubicBezTo>
                  <a:cubicBezTo>
                    <a:pt x="3236" y="1359"/>
                    <a:pt x="3223" y="1233"/>
                    <a:pt x="3169" y="1106"/>
                  </a:cubicBezTo>
                  <a:cubicBezTo>
                    <a:pt x="3097" y="940"/>
                    <a:pt x="2903" y="654"/>
                    <a:pt x="2394" y="618"/>
                  </a:cubicBezTo>
                  <a:cubicBezTo>
                    <a:pt x="2381" y="617"/>
                    <a:pt x="2370" y="617"/>
                    <a:pt x="2355" y="617"/>
                  </a:cubicBezTo>
                  <a:cubicBezTo>
                    <a:pt x="2313" y="617"/>
                    <a:pt x="2271" y="621"/>
                    <a:pt x="2231" y="627"/>
                  </a:cubicBezTo>
                  <a:cubicBezTo>
                    <a:pt x="2228" y="602"/>
                    <a:pt x="2218" y="571"/>
                    <a:pt x="2202" y="539"/>
                  </a:cubicBezTo>
                  <a:cubicBezTo>
                    <a:pt x="2161" y="460"/>
                    <a:pt x="2050" y="319"/>
                    <a:pt x="1757" y="248"/>
                  </a:cubicBezTo>
                  <a:cubicBezTo>
                    <a:pt x="1715" y="237"/>
                    <a:pt x="1668" y="232"/>
                    <a:pt x="1617" y="232"/>
                  </a:cubicBezTo>
                  <a:cubicBezTo>
                    <a:pt x="1474" y="232"/>
                    <a:pt x="1318" y="274"/>
                    <a:pt x="1228" y="337"/>
                  </a:cubicBezTo>
                  <a:cubicBezTo>
                    <a:pt x="1066" y="131"/>
                    <a:pt x="732" y="0"/>
                    <a:pt x="365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BCCD566-0B45-BD4B-A85E-3CEA77D919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2081" y="1586546"/>
            <a:ext cx="4332296" cy="44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4004 C -0.0013 -0.03865 -0.00104 -0.02939 -0.00104 -0.02407 C -0.00104 -0.01319 -0.00091 -0.01342 -0.00143 -0.01759 C -0.00143 -0.02037 -0.0013 -0.02314 -0.0013 -0.02592 C -0.00117 -0.02824 -0.00104 -0.03078 -0.00104 -0.03333 C -0.00091 -0.03541 -0.0013 -0.04166 -0.0013 -0.04004 Z " pathEditMode="relative" rAng="0" ptsTypes="A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70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  <p:sldLayoutId id="2147483810" r:id="rId28"/>
    <p:sldLayoutId id="2147483811" r:id="rId2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6MWg2hvEE&amp;feature=youtu.b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ynatrace/davis-custom-interaction-examples.git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Operations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E05C56-CDF3-D34A-A6AA-20A4CAFAF300}"/>
              </a:ext>
            </a:extLst>
          </p:cNvPr>
          <p:cNvSpPr txBox="1"/>
          <p:nvPr/>
        </p:nvSpPr>
        <p:spPr>
          <a:xfrm>
            <a:off x="3503712" y="3236979"/>
            <a:ext cx="5142928" cy="1764795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92500" lnSpcReduction="10000"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10k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Interactions/Month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E16E9-820C-064E-A90D-3F033EBF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62" y="932723"/>
            <a:ext cx="2189444" cy="21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64FFDA-69BA-904D-9F6B-0AD8DF1A4195}"/>
              </a:ext>
            </a:extLst>
          </p:cNvPr>
          <p:cNvGrpSpPr/>
          <p:nvPr/>
        </p:nvGrpSpPr>
        <p:grpSpPr>
          <a:xfrm>
            <a:off x="289055" y="356660"/>
            <a:ext cx="11289847" cy="1708833"/>
            <a:chOff x="216791" y="267494"/>
            <a:chExt cx="8467385" cy="1281625"/>
          </a:xfrm>
        </p:grpSpPr>
        <p:sp>
          <p:nvSpPr>
            <p:cNvPr id="2" name="Text Placeholder 2"/>
            <p:cNvSpPr txBox="1">
              <a:spLocks/>
            </p:cNvSpPr>
            <p:nvPr/>
          </p:nvSpPr>
          <p:spPr>
            <a:xfrm>
              <a:off x="216791" y="267494"/>
              <a:ext cx="8467385" cy="128162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“</a:t>
              </a:r>
              <a:r>
                <a:rPr lang="en-US" sz="3200" i="1" dirty="0">
                  <a:latin typeface="Bernina Sans Condensed" pitchFamily="2" charset="77"/>
                </a:rPr>
                <a:t>Every time I use Davis, I gain 5 minutes back in my life, instead of searching for the answer to the problem</a:t>
              </a:r>
              <a:r>
                <a:rPr lang="en-US" sz="3200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”</a:t>
              </a:r>
            </a:p>
          </p:txBody>
        </p:sp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3059832" y="1086545"/>
              <a:ext cx="5481712" cy="46257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Bernina Sans Condensed" pitchFamily="2" charset="77"/>
                  <a:ea typeface="Bernina Sans Light" charset="0"/>
                  <a:cs typeface="Bernina Sans Light" charset="0"/>
                </a:rPr>
                <a:t>– </a:t>
              </a:r>
              <a:r>
                <a:rPr lang="en-US" sz="2400" dirty="0">
                  <a:latin typeface="Bernina Sans Condensed" pitchFamily="2" charset="77"/>
                </a:rPr>
                <a:t>Devonte </a:t>
              </a:r>
              <a:r>
                <a:rPr lang="en-US" sz="2400" dirty="0" err="1">
                  <a:latin typeface="Bernina Sans Condensed" pitchFamily="2" charset="77"/>
                </a:rPr>
                <a:t>Emokpae</a:t>
              </a:r>
              <a:r>
                <a:rPr lang="en-US" sz="2400" dirty="0">
                  <a:latin typeface="Bernina Sans Condensed" pitchFamily="2" charset="77"/>
                </a:rPr>
                <a:t>, Head Of Development at </a:t>
              </a:r>
              <a:r>
                <a:rPr lang="en-US" sz="2400" dirty="0" err="1">
                  <a:latin typeface="Bernina Sans Condensed" pitchFamily="2" charset="77"/>
                </a:rPr>
                <a:t>Doctify</a:t>
              </a:r>
              <a:endParaRPr lang="en-US" sz="2400" dirty="0">
                <a:latin typeface="Bernina Sans Condensed" pitchFamily="2" charset="77"/>
              </a:endParaRPr>
            </a:p>
            <a:p>
              <a:br>
                <a:rPr lang="en-US" sz="2400" dirty="0">
                  <a:latin typeface="Bernina Sans Condensed" pitchFamily="2" charset="77"/>
                </a:rPr>
              </a:br>
              <a:endParaRPr lang="en-US" sz="2400" dirty="0">
                <a:latin typeface="Bernina Sans Condensed" pitchFamily="2" charset="77"/>
                <a:ea typeface="Bernina Sans Light" charset="0"/>
                <a:cs typeface="Bernina Sans Ligh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AA29B1-8C9C-C346-AF50-E5AD27310704}"/>
              </a:ext>
            </a:extLst>
          </p:cNvPr>
          <p:cNvGrpSpPr/>
          <p:nvPr/>
        </p:nvGrpSpPr>
        <p:grpSpPr>
          <a:xfrm>
            <a:off x="289055" y="4934631"/>
            <a:ext cx="11289847" cy="1986189"/>
            <a:chOff x="216791" y="3700973"/>
            <a:chExt cx="8467385" cy="148964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AE99D39-7156-CA4E-9ECA-DBC935662AF6}"/>
                </a:ext>
              </a:extLst>
            </p:cNvPr>
            <p:cNvSpPr txBox="1">
              <a:spLocks/>
            </p:cNvSpPr>
            <p:nvPr/>
          </p:nvSpPr>
          <p:spPr>
            <a:xfrm>
              <a:off x="216791" y="3700973"/>
              <a:ext cx="8467385" cy="128162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“</a:t>
              </a:r>
              <a:r>
                <a:rPr lang="en-US" sz="3200" i="1" dirty="0">
                  <a:latin typeface="Bernina Sans Condensed" pitchFamily="2" charset="77"/>
                </a:rPr>
                <a:t>Our senior leaders don't want to log into Dynatrace. Davis is the perfect solution to give executives critical information immediately</a:t>
              </a:r>
              <a:r>
                <a:rPr lang="en-US" sz="3200" dirty="0">
                  <a:latin typeface="Bernina Sans Condensed" pitchFamily="2" charset="77"/>
                </a:rPr>
                <a:t>.</a:t>
              </a:r>
              <a:r>
                <a:rPr lang="en-US" sz="3200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”</a:t>
              </a: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A540690A-75BB-3A45-AF31-9126DA699BCE}"/>
                </a:ext>
              </a:extLst>
            </p:cNvPr>
            <p:cNvSpPr txBox="1">
              <a:spLocks/>
            </p:cNvSpPr>
            <p:nvPr/>
          </p:nvSpPr>
          <p:spPr>
            <a:xfrm>
              <a:off x="4450483" y="4551418"/>
              <a:ext cx="4091061" cy="63919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latin typeface="Bernina Sans Condensed" pitchFamily="2" charset="77"/>
                  <a:ea typeface="Bernina Sans Light" charset="0"/>
                  <a:cs typeface="Bernina Sans Light" charset="0"/>
                </a:rPr>
                <a:t>– </a:t>
              </a:r>
              <a:r>
                <a:rPr lang="en-US" sz="2400" dirty="0">
                  <a:latin typeface="Bernina Sans Condensed" pitchFamily="2" charset="77"/>
                </a:rPr>
                <a:t>Mary Farrell, United Health Group</a:t>
              </a:r>
            </a:p>
            <a:p>
              <a:pPr algn="r"/>
              <a:br>
                <a:rPr lang="en-US" sz="2400" dirty="0">
                  <a:latin typeface="Bernina Sans Condensed" pitchFamily="2" charset="77"/>
                </a:rPr>
              </a:br>
              <a:endParaRPr lang="en-US" sz="2400" dirty="0">
                <a:latin typeface="Bernina Sans Condensed" pitchFamily="2" charset="77"/>
                <a:ea typeface="Bernina Sans Light" charset="0"/>
                <a:cs typeface="Bernina Sans Light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EAEB88-8427-0F41-AA31-38C76206667A}"/>
              </a:ext>
            </a:extLst>
          </p:cNvPr>
          <p:cNvGrpSpPr/>
          <p:nvPr/>
        </p:nvGrpSpPr>
        <p:grpSpPr>
          <a:xfrm>
            <a:off x="390656" y="2536486"/>
            <a:ext cx="12226569" cy="2053489"/>
            <a:chOff x="292991" y="1902364"/>
            <a:chExt cx="9169927" cy="1540117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2603B376-DC2D-8C45-AE61-07086AB02F9B}"/>
                </a:ext>
              </a:extLst>
            </p:cNvPr>
            <p:cNvSpPr txBox="1">
              <a:spLocks/>
            </p:cNvSpPr>
            <p:nvPr/>
          </p:nvSpPr>
          <p:spPr>
            <a:xfrm>
              <a:off x="292991" y="1902364"/>
              <a:ext cx="8467385" cy="128162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“</a:t>
              </a:r>
              <a:r>
                <a:rPr lang="en-US" sz="3200" i="1" dirty="0">
                  <a:latin typeface="Bernina Sans Condensed" pitchFamily="2" charset="77"/>
                </a:rPr>
                <a:t>With Davis we have seen a 30% increase in users adopting Dynatrace. By using voice, it’s a quick and fast way for people to interact, ...</a:t>
              </a:r>
              <a:r>
                <a:rPr lang="en-US" sz="3200" i="1" dirty="0">
                  <a:solidFill>
                    <a:srgbClr val="00B9CC"/>
                  </a:solidFill>
                  <a:latin typeface="Bernina Sans Condensed" pitchFamily="2" charset="77"/>
                  <a:ea typeface="Bernina Sans Light" charset="0"/>
                  <a:cs typeface="Bernina Sans Light" charset="0"/>
                </a:rPr>
                <a:t>”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2404F38C-537A-DB41-88ED-C8AE245C9810}"/>
                </a:ext>
              </a:extLst>
            </p:cNvPr>
            <p:cNvSpPr txBox="1">
              <a:spLocks/>
            </p:cNvSpPr>
            <p:nvPr/>
          </p:nvSpPr>
          <p:spPr>
            <a:xfrm>
              <a:off x="4640983" y="2803284"/>
              <a:ext cx="4821935" cy="63919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40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Bernina Sans Condensed" pitchFamily="2" charset="77"/>
                  <a:ea typeface="Bernina Sans Light" charset="0"/>
                  <a:cs typeface="Bernina Sans Light" charset="0"/>
                </a:rPr>
                <a:t>– </a:t>
              </a:r>
              <a:r>
                <a:rPr lang="en-US" sz="2400" dirty="0" err="1">
                  <a:latin typeface="Bernina Sans Condensed" pitchFamily="2" charset="77"/>
                </a:rPr>
                <a:t>Jeppe</a:t>
              </a:r>
              <a:r>
                <a:rPr lang="en-US" sz="2400" dirty="0">
                  <a:latin typeface="Bernina Sans Condensed" pitchFamily="2" charset="77"/>
                </a:rPr>
                <a:t> Lindberg, Practice Lead at </a:t>
              </a:r>
              <a:r>
                <a:rPr lang="en-US" sz="2400" dirty="0" err="1">
                  <a:latin typeface="Bernina Sans Condensed" pitchFamily="2" charset="77"/>
                </a:rPr>
                <a:t>RedOcean</a:t>
              </a:r>
              <a:endParaRPr lang="en-US" sz="2400" dirty="0">
                <a:latin typeface="Bernina Sans Condensed" pitchFamily="2" charset="77"/>
              </a:endParaRPr>
            </a:p>
            <a:p>
              <a:br>
                <a:rPr lang="en-US" sz="2400" dirty="0">
                  <a:latin typeface="Bernina Sans Condensed" pitchFamily="2" charset="77"/>
                </a:rPr>
              </a:br>
              <a:endParaRPr lang="en-US" sz="2400" dirty="0">
                <a:latin typeface="Bernina Sans Condensed" pitchFamily="2" charset="77"/>
              </a:endParaRPr>
            </a:p>
            <a:p>
              <a:br>
                <a:rPr lang="en-US" sz="2400" dirty="0">
                  <a:latin typeface="Bernina Sans Condensed" pitchFamily="2" charset="77"/>
                </a:rPr>
              </a:br>
              <a:endParaRPr lang="en-US" sz="2400" dirty="0">
                <a:latin typeface="Bernina Sans Condensed" pitchFamily="2" charset="77"/>
                <a:ea typeface="Bernina Sans Light" charset="0"/>
                <a:cs typeface="Bernina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2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CB394C-6B59-5944-9683-8ED04EE0D41A}"/>
              </a:ext>
            </a:extLst>
          </p:cNvPr>
          <p:cNvSpPr txBox="1"/>
          <p:nvPr/>
        </p:nvSpPr>
        <p:spPr>
          <a:xfrm>
            <a:off x="815413" y="4252318"/>
            <a:ext cx="1046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Since late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E973A-346F-6647-B6D5-0D7064F5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29" y="1508787"/>
            <a:ext cx="2743531" cy="27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3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pierung 85"/>
          <p:cNvGrpSpPr/>
          <p:nvPr/>
        </p:nvGrpSpPr>
        <p:grpSpPr>
          <a:xfrm>
            <a:off x="-299941" y="1459337"/>
            <a:ext cx="5777345" cy="4333009"/>
            <a:chOff x="1139536" y="1622622"/>
            <a:chExt cx="5777345" cy="4333009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536" y="1622622"/>
              <a:ext cx="5777345" cy="4333009"/>
            </a:xfrm>
            <a:prstGeom prst="rect">
              <a:avLst/>
            </a:prstGeom>
          </p:spPr>
        </p:pic>
        <p:sp>
          <p:nvSpPr>
            <p:cNvPr id="85" name="Freeform: Shape 1"/>
            <p:cNvSpPr/>
            <p:nvPr/>
          </p:nvSpPr>
          <p:spPr>
            <a:xfrm>
              <a:off x="2332800" y="1920600"/>
              <a:ext cx="2993400" cy="398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16" h="11062">
                  <a:moveTo>
                    <a:pt x="340" y="131"/>
                  </a:moveTo>
                  <a:lnTo>
                    <a:pt x="6940" y="576"/>
                  </a:lnTo>
                  <a:cubicBezTo>
                    <a:pt x="7005" y="581"/>
                    <a:pt x="7059" y="630"/>
                    <a:pt x="7070" y="695"/>
                  </a:cubicBezTo>
                  <a:lnTo>
                    <a:pt x="8183" y="7391"/>
                  </a:lnTo>
                  <a:cubicBezTo>
                    <a:pt x="8192" y="7449"/>
                    <a:pt x="8166" y="7507"/>
                    <a:pt x="8116" y="7538"/>
                  </a:cubicBezTo>
                  <a:lnTo>
                    <a:pt x="2714" y="10906"/>
                  </a:lnTo>
                  <a:cubicBezTo>
                    <a:pt x="2688" y="10923"/>
                    <a:pt x="2659" y="10930"/>
                    <a:pt x="2631" y="10930"/>
                  </a:cubicBezTo>
                  <a:cubicBezTo>
                    <a:pt x="2566" y="10930"/>
                    <a:pt x="2503" y="10890"/>
                    <a:pt x="2481" y="10822"/>
                  </a:cubicBezTo>
                  <a:lnTo>
                    <a:pt x="1501" y="7844"/>
                  </a:lnTo>
                  <a:lnTo>
                    <a:pt x="131" y="1074"/>
                  </a:lnTo>
                  <a:lnTo>
                    <a:pt x="146" y="309"/>
                  </a:lnTo>
                  <a:cubicBezTo>
                    <a:pt x="148" y="209"/>
                    <a:pt x="229" y="131"/>
                    <a:pt x="327" y="131"/>
                  </a:cubicBezTo>
                  <a:cubicBezTo>
                    <a:pt x="332" y="131"/>
                    <a:pt x="336" y="131"/>
                    <a:pt x="340" y="131"/>
                  </a:cubicBezTo>
                  <a:close/>
                  <a:moveTo>
                    <a:pt x="327" y="0"/>
                  </a:moveTo>
                  <a:cubicBezTo>
                    <a:pt x="158" y="0"/>
                    <a:pt x="18" y="137"/>
                    <a:pt x="15" y="307"/>
                  </a:cubicBezTo>
                  <a:lnTo>
                    <a:pt x="0" y="1072"/>
                  </a:lnTo>
                  <a:lnTo>
                    <a:pt x="0" y="1086"/>
                  </a:lnTo>
                  <a:lnTo>
                    <a:pt x="3" y="1100"/>
                  </a:lnTo>
                  <a:lnTo>
                    <a:pt x="1373" y="7870"/>
                  </a:lnTo>
                  <a:lnTo>
                    <a:pt x="1374" y="7878"/>
                  </a:lnTo>
                  <a:lnTo>
                    <a:pt x="1377" y="7884"/>
                  </a:lnTo>
                  <a:lnTo>
                    <a:pt x="2356" y="10863"/>
                  </a:lnTo>
                  <a:cubicBezTo>
                    <a:pt x="2395" y="10982"/>
                    <a:pt x="2506" y="11062"/>
                    <a:pt x="2631" y="11062"/>
                  </a:cubicBezTo>
                  <a:cubicBezTo>
                    <a:pt x="2685" y="11062"/>
                    <a:pt x="2738" y="11046"/>
                    <a:pt x="2784" y="11018"/>
                  </a:cubicBezTo>
                  <a:lnTo>
                    <a:pt x="8185" y="7650"/>
                  </a:lnTo>
                  <a:cubicBezTo>
                    <a:pt x="8281" y="7590"/>
                    <a:pt x="8331" y="7480"/>
                    <a:pt x="8312" y="7369"/>
                  </a:cubicBezTo>
                  <a:lnTo>
                    <a:pt x="7199" y="673"/>
                  </a:lnTo>
                  <a:cubicBezTo>
                    <a:pt x="7178" y="548"/>
                    <a:pt x="7075" y="454"/>
                    <a:pt x="6948" y="446"/>
                  </a:cubicBezTo>
                  <a:lnTo>
                    <a:pt x="349" y="0"/>
                  </a:lnTo>
                  <a:cubicBezTo>
                    <a:pt x="342" y="0"/>
                    <a:pt x="335" y="0"/>
                    <a:pt x="327" y="0"/>
                  </a:cubicBezTo>
                  <a:close/>
                </a:path>
              </a:pathLst>
            </a:custGeom>
            <a:solidFill>
              <a:srgbClr val="00B9C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de-AT"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DAF200-AF4C-BC44-852A-67BA075C2CE0}"/>
              </a:ext>
            </a:extLst>
          </p:cNvPr>
          <p:cNvSpPr txBox="1"/>
          <p:nvPr/>
        </p:nvSpPr>
        <p:spPr>
          <a:xfrm>
            <a:off x="3994655" y="2109750"/>
            <a:ext cx="11158384" cy="968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Notifications for Amazon Echo and Slack</a:t>
            </a:r>
          </a:p>
        </p:txBody>
      </p:sp>
    </p:spTree>
    <p:extLst>
      <p:ext uri="{BB962C8B-B14F-4D97-AF65-F5344CB8AC3E}">
        <p14:creationId xmlns:p14="http://schemas.microsoft.com/office/powerpoint/2010/main" val="293043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4FCDD32-319A-C44D-BB8A-EC0B19B2F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60648"/>
            <a:ext cx="11088555" cy="6179421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CCB5C45-1BDD-A441-B8E9-4859385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75162"/>
            <a:ext cx="11088555" cy="61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7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F602D-35A2-0F45-A521-C86F4C01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71" y="0"/>
            <a:ext cx="9074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5F630-2274-0642-BB51-3E1FABE1451A}"/>
              </a:ext>
            </a:extLst>
          </p:cNvPr>
          <p:cNvSpPr txBox="1"/>
          <p:nvPr/>
        </p:nvSpPr>
        <p:spPr>
          <a:xfrm>
            <a:off x="719403" y="3140969"/>
            <a:ext cx="1046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50720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5F630-2274-0642-BB51-3E1FABE1451A}"/>
              </a:ext>
            </a:extLst>
          </p:cNvPr>
          <p:cNvSpPr txBox="1"/>
          <p:nvPr/>
        </p:nvSpPr>
        <p:spPr>
          <a:xfrm>
            <a:off x="719403" y="3140968"/>
            <a:ext cx="1046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Davis becomes your #1 Natural Language </a:t>
            </a:r>
            <a:r>
              <a:rPr lang="en-US" sz="3200" b="1" dirty="0" err="1">
                <a:solidFill>
                  <a:schemeClr val="bg1"/>
                </a:solidFill>
              </a:rPr>
              <a:t>Plattform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6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2E519-6F23-7F40-A435-40A2DBD8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93" y="0"/>
            <a:ext cx="6887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0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995E2-F660-1848-A585-0A65F9988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104"/>
            <a:ext cx="12192000" cy="32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3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9152C-9F19-D449-8FCF-7D84EC535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Davis</a:t>
            </a:r>
          </a:p>
        </p:txBody>
      </p:sp>
    </p:spTree>
    <p:extLst>
      <p:ext uri="{BB962C8B-B14F-4D97-AF65-F5344CB8AC3E}">
        <p14:creationId xmlns:p14="http://schemas.microsoft.com/office/powerpoint/2010/main" val="354860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26389-BA3C-334B-830B-3AE0314E927F}"/>
              </a:ext>
            </a:extLst>
          </p:cNvPr>
          <p:cNvSpPr txBox="1"/>
          <p:nvPr/>
        </p:nvSpPr>
        <p:spPr>
          <a:xfrm>
            <a:off x="719403" y="3140969"/>
            <a:ext cx="1046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NEXT!</a:t>
            </a:r>
          </a:p>
        </p:txBody>
      </p:sp>
    </p:spTree>
    <p:extLst>
      <p:ext uri="{BB962C8B-B14F-4D97-AF65-F5344CB8AC3E}">
        <p14:creationId xmlns:p14="http://schemas.microsoft.com/office/powerpoint/2010/main" val="56057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A3434-49A4-244D-8258-B61F6284B391}"/>
              </a:ext>
            </a:extLst>
          </p:cNvPr>
          <p:cNvSpPr txBox="1"/>
          <p:nvPr/>
        </p:nvSpPr>
        <p:spPr>
          <a:xfrm>
            <a:off x="815413" y="2372883"/>
            <a:ext cx="10465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Add more phrases and interactions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Extend the flows by using a new NLP engine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Integrate Davis deeper into the main product</a:t>
            </a:r>
          </a:p>
        </p:txBody>
      </p:sp>
    </p:spTree>
    <p:extLst>
      <p:ext uri="{BB962C8B-B14F-4D97-AF65-F5344CB8AC3E}">
        <p14:creationId xmlns:p14="http://schemas.microsoft.com/office/powerpoint/2010/main" val="1514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B15C-B48D-9143-A597-7FD2BF8E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09163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Davis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50530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https://github.com/Dynatrace/davis-custom-interaction-examples.git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cd express</a:t>
            </a:r>
          </a:p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Install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ngrok</a:t>
            </a:r>
            <a:r>
              <a:rPr lang="en-US" dirty="0"/>
              <a:t> http 3000</a:t>
            </a:r>
          </a:p>
          <a:p>
            <a:r>
              <a:rPr lang="en-US" dirty="0"/>
              <a:t>Davis / Account Settings / </a:t>
            </a:r>
            <a:r>
              <a:rPr lang="en-US" dirty="0" err="1"/>
              <a:t>Cusomizations</a:t>
            </a:r>
            <a:endParaRPr lang="en-US" dirty="0"/>
          </a:p>
          <a:p>
            <a:r>
              <a:rPr lang="en-US" dirty="0"/>
              <a:t>Set endpoint and extend problem detail</a:t>
            </a:r>
          </a:p>
          <a:p>
            <a:r>
              <a:rPr lang="en-US" dirty="0"/>
              <a:t>Extend Davis with a custom interaction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E700E73-8C18-C74D-BB1C-CC303D0A6E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970" b="10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592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2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28408-A795-8F41-8566-63C13ADC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0648"/>
            <a:ext cx="11617291" cy="63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6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28D74-0F51-504A-8C94-378FE8340CEB}"/>
              </a:ext>
            </a:extLst>
          </p:cNvPr>
          <p:cNvSpPr txBox="1"/>
          <p:nvPr/>
        </p:nvSpPr>
        <p:spPr>
          <a:xfrm>
            <a:off x="3599723" y="2660916"/>
            <a:ext cx="4516044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>
                <a:solidFill>
                  <a:schemeClr val="bg1"/>
                </a:solidFill>
              </a:rPr>
              <a:t>Since last Year</a:t>
            </a:r>
          </a:p>
        </p:txBody>
      </p:sp>
    </p:spTree>
    <p:extLst>
      <p:ext uri="{BB962C8B-B14F-4D97-AF65-F5344CB8AC3E}">
        <p14:creationId xmlns:p14="http://schemas.microsoft.com/office/powerpoint/2010/main" val="327358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28D74-0F51-504A-8C94-378FE8340CEB}"/>
              </a:ext>
            </a:extLst>
          </p:cNvPr>
          <p:cNvSpPr txBox="1"/>
          <p:nvPr/>
        </p:nvSpPr>
        <p:spPr>
          <a:xfrm>
            <a:off x="1323097" y="1538984"/>
            <a:ext cx="960480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</a:rPr>
              <a:t>Davis is available for everyone!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B2F6E-D7F1-AF46-A110-0C0CCD7368EF}"/>
              </a:ext>
            </a:extLst>
          </p:cNvPr>
          <p:cNvSpPr txBox="1"/>
          <p:nvPr/>
        </p:nvSpPr>
        <p:spPr>
          <a:xfrm>
            <a:off x="4641761" y="2691112"/>
            <a:ext cx="296747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</a:rPr>
              <a:t>For Free!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81FDA-4BE0-F24C-8219-9A424B319B26}"/>
              </a:ext>
            </a:extLst>
          </p:cNvPr>
          <p:cNvSpPr txBox="1"/>
          <p:nvPr/>
        </p:nvSpPr>
        <p:spPr>
          <a:xfrm>
            <a:off x="1520692" y="3717033"/>
            <a:ext cx="9209637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dirty="0">
                <a:solidFill>
                  <a:schemeClr val="bg1"/>
                </a:solidFill>
              </a:rPr>
              <a:t>Just visit </a:t>
            </a:r>
            <a:r>
              <a:rPr lang="en-US" sz="5867" u="sng" dirty="0" err="1">
                <a:solidFill>
                  <a:schemeClr val="bg1"/>
                </a:solidFill>
              </a:rPr>
              <a:t>davis.dynatrace.com</a:t>
            </a:r>
            <a:endParaRPr lang="en-US" sz="5867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BAB6B-5793-1D4B-88DB-5AFD912F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"/>
          <a:stretch/>
        </p:blipFill>
        <p:spPr>
          <a:xfrm>
            <a:off x="1391478" y="260648"/>
            <a:ext cx="9662239" cy="62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9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78601-0A87-F248-B1F3-2CF57FBE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60"/>
          <a:stretch/>
        </p:blipFill>
        <p:spPr>
          <a:xfrm>
            <a:off x="1391477" y="164638"/>
            <a:ext cx="9622707" cy="63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9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7ED9B-8FCB-D342-8ABB-832C9601244B}"/>
              </a:ext>
            </a:extLst>
          </p:cNvPr>
          <p:cNvSpPr txBox="1"/>
          <p:nvPr/>
        </p:nvSpPr>
        <p:spPr>
          <a:xfrm>
            <a:off x="2735627" y="3236979"/>
            <a:ext cx="7008779" cy="253614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800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Connected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2F427-8C67-E449-A579-12368E09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51" y="1124744"/>
            <a:ext cx="2359488" cy="23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6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299858-EDA4-1440-937B-351F3DA31C73}"/>
              </a:ext>
            </a:extLst>
          </p:cNvPr>
          <p:cNvSpPr txBox="1"/>
          <p:nvPr/>
        </p:nvSpPr>
        <p:spPr>
          <a:xfrm>
            <a:off x="3671127" y="3332990"/>
            <a:ext cx="4808968" cy="1657861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9466" b="1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500</a:t>
            </a:r>
          </a:p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 </a:t>
            </a:r>
            <a:r>
              <a:rPr lang="en-US" sz="5600" dirty="0">
                <a:solidFill>
                  <a:schemeClr val="bg1"/>
                </a:solidFill>
                <a:latin typeface="Bernina Sans Condensed" pitchFamily="2" charset="77"/>
                <a:ea typeface="Calibri Light" charset="0"/>
                <a:cs typeface="Calibri Light" charset="0"/>
              </a:rPr>
              <a:t>Active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32F6D-787C-C741-8E27-223C3872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83" y="1508787"/>
            <a:ext cx="2071456" cy="20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228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497</Words>
  <Application>Microsoft Macintosh PowerPoint</Application>
  <PresentationFormat>Widescreen</PresentationFormat>
  <Paragraphs>77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 Unicode MS</vt:lpstr>
      <vt:lpstr>Bernina Sans Condensed</vt:lpstr>
      <vt:lpstr>Bernina Sans Light</vt:lpstr>
      <vt:lpstr>Liberation Sans</vt:lpstr>
      <vt:lpstr>Arial</vt:lpstr>
      <vt:lpstr>Calibri</vt:lpstr>
      <vt:lpstr>Calibri Light</vt:lpstr>
      <vt:lpstr>Verdana</vt:lpstr>
      <vt:lpstr>Wingdings</vt:lpstr>
      <vt:lpstr>master_master</vt:lpstr>
      <vt:lpstr>Virtual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Extend Davis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</dc:title>
  <cp:lastModifiedBy>Khan, Daniel</cp:lastModifiedBy>
  <cp:revision>30</cp:revision>
  <dcterms:modified xsi:type="dcterms:W3CDTF">2018-08-02T13:28:37Z</dcterms:modified>
</cp:coreProperties>
</file>